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F2596F8-94E1-234B-9D41-424D41307DA3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Odyssey of the Mind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670" y="1357481"/>
            <a:ext cx="4411530" cy="49859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Eastern Region Coaches Training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Saturday, October 28, 2017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Tom Hansen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2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ocation: Wake Tech CC</a:t>
            </a:r>
          </a:p>
          <a:p>
            <a:endParaRPr lang="en-US" sz="1100" b="1" dirty="0" smtClean="0">
              <a:solidFill>
                <a:srgbClr val="000000"/>
              </a:solidFill>
              <a:latin typeface="Arial - 12"/>
            </a:endParaRPr>
          </a:p>
          <a:p>
            <a:endParaRPr lang="en-US" sz="1100" b="1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Eastern </a:t>
            </a:r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Region Skills Fair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Saturday, November 11, 2017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Randy Burton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2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ocation: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TBA</a:t>
            </a:r>
          </a:p>
          <a:p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Eastern </a:t>
            </a:r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Region Spontaneous Fair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Saturday, January 27, 2018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Christine Bonin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2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ocation: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TBA</a:t>
            </a:r>
          </a:p>
          <a:p>
            <a:endParaRPr lang="en-US" sz="1000" dirty="0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3330" y="1356284"/>
            <a:ext cx="4114682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Eastern Region Judges Training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Saturday, February 17, 2018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Tom Hansen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3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ocation: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TBA</a:t>
            </a:r>
          </a:p>
          <a:p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Eastern </a:t>
            </a:r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Region Tournament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Saturday, March 3, 2018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Tom Hansen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Tom.Hansen.OotM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3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ocation: Wake Tech Community College</a:t>
            </a:r>
          </a:p>
          <a:p>
            <a:endParaRPr lang="en-US" sz="1100" b="1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State </a:t>
            </a:r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Tournament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DATE: Saturday, March 24, 2018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Location: Wingate University</a:t>
            </a:r>
          </a:p>
          <a:p>
            <a:endParaRPr lang="en-US" sz="1100" dirty="0">
              <a:solidFill>
                <a:srgbClr val="000000"/>
              </a:solidFill>
              <a:latin typeface="Arial - 1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World </a:t>
            </a:r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Finals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DATE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: Saturday, May 24-27, 2018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Location: Iowa State University</a:t>
            </a:r>
          </a:p>
          <a:p>
            <a:endParaRPr lang="en-US" sz="1000" dirty="0" smtClean="0">
              <a:solidFill>
                <a:srgbClr val="000000"/>
              </a:solidFill>
              <a:latin typeface="Arial - 13"/>
            </a:endParaRPr>
          </a:p>
          <a:p>
            <a:endParaRPr lang="en-US" sz="1000" dirty="0" smtClean="0">
              <a:solidFill>
                <a:srgbClr val="000000"/>
              </a:solidFill>
              <a:latin typeface="Arial - 13"/>
            </a:endParaRPr>
          </a:p>
          <a:p>
            <a:endParaRPr lang="en-US" sz="1000" dirty="0">
              <a:solidFill>
                <a:srgbClr val="000000"/>
              </a:solidFill>
              <a:latin typeface="Arial - 13"/>
            </a:endParaRPr>
          </a:p>
        </p:txBody>
      </p:sp>
    </p:spTree>
    <p:extLst>
      <p:ext uri="{BB962C8B-B14F-4D97-AF65-F5344CB8AC3E}">
        <p14:creationId xmlns:p14="http://schemas.microsoft.com/office/powerpoint/2010/main" val="368473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Commit?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2787" y="2819400"/>
            <a:ext cx="8087897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  <a:latin typeface="Arial - 35"/>
              </a:rPr>
              <a:t>If you would like to co-coach a team please  turn in your personal information flyer by  </a:t>
            </a:r>
            <a:r>
              <a:rPr lang="en-US" dirty="0">
                <a:solidFill>
                  <a:srgbClr val="FF6820"/>
                </a:solidFill>
                <a:latin typeface="Arial - 35"/>
              </a:rPr>
              <a:t>Friday, September 15 (or before)</a:t>
            </a:r>
            <a:r>
              <a:rPr lang="en-US" dirty="0" smtClean="0">
                <a:solidFill>
                  <a:srgbClr val="7D9EC0"/>
                </a:solidFill>
                <a:latin typeface="Arial - 35"/>
              </a:rPr>
              <a:t>.</a:t>
            </a:r>
            <a:endParaRPr lang="en-US" dirty="0">
              <a:solidFill>
                <a:srgbClr val="7D9EC0"/>
              </a:solidFill>
              <a:latin typeface="Arial - 35"/>
            </a:endParaRPr>
          </a:p>
          <a:p>
            <a:r>
              <a:rPr lang="en-US" dirty="0">
                <a:solidFill>
                  <a:srgbClr val="000090"/>
                </a:solidFill>
                <a:latin typeface="Arial - 35"/>
              </a:rPr>
              <a:t>If your child would like to participate, please  have him/her complete a commitment/ranking  form and return to Ms. Shipley by </a:t>
            </a:r>
            <a:r>
              <a:rPr lang="en-US" dirty="0">
                <a:solidFill>
                  <a:srgbClr val="FF6820"/>
                </a:solidFill>
                <a:latin typeface="Arial - 35"/>
              </a:rPr>
              <a:t>Friday, September 15 (or before)</a:t>
            </a:r>
            <a:r>
              <a:rPr lang="en-US" dirty="0" smtClean="0">
                <a:solidFill>
                  <a:srgbClr val="FF6820"/>
                </a:solidFill>
                <a:latin typeface="Arial - 35"/>
              </a:rPr>
              <a:t>.</a:t>
            </a:r>
            <a:endParaRPr lang="en-US" dirty="0">
              <a:solidFill>
                <a:srgbClr val="FF6820"/>
              </a:solidFill>
              <a:latin typeface="Arial - 35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Arial - 35"/>
              </a:rPr>
              <a:t>Our </a:t>
            </a:r>
            <a:r>
              <a:rPr lang="en-US" dirty="0">
                <a:solidFill>
                  <a:srgbClr val="000090"/>
                </a:solidFill>
                <a:latin typeface="Arial - 35"/>
              </a:rPr>
              <a:t>first Coaches' meeting is scheduled for  </a:t>
            </a:r>
            <a:r>
              <a:rPr lang="en-US" dirty="0">
                <a:solidFill>
                  <a:srgbClr val="FF6820"/>
                </a:solidFill>
                <a:latin typeface="Arial - 35"/>
              </a:rPr>
              <a:t>Friday, September 25 at 9:00AM in the AIG 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0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32896" y="3012142"/>
            <a:ext cx="9011104" cy="28212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 - 24"/>
              </a:rPr>
              <a:t>Please </a:t>
            </a:r>
            <a:r>
              <a:rPr lang="en-US" dirty="0" smtClean="0">
                <a:solidFill>
                  <a:srgbClr val="FF0000"/>
                </a:solidFill>
                <a:latin typeface="Arial Rounded MT Bold - 24"/>
              </a:rPr>
              <a:t>look to the boards on your left and right of the </a:t>
            </a:r>
            <a:r>
              <a:rPr lang="en-US" dirty="0" smtClean="0">
                <a:solidFill>
                  <a:srgbClr val="FF0000"/>
                </a:solidFill>
                <a:latin typeface="Arial Rounded MT Bold - 24"/>
              </a:rPr>
              <a:t>screen.</a:t>
            </a:r>
            <a:endParaRPr lang="en-US" dirty="0" smtClean="0">
              <a:solidFill>
                <a:srgbClr val="FF0000"/>
              </a:solidFill>
              <a:latin typeface="Arial Rounded MT Bold - 24"/>
            </a:endParaRPr>
          </a:p>
          <a:p>
            <a:pPr algn="ctr"/>
            <a:r>
              <a:rPr lang="en-US" dirty="0" smtClean="0">
                <a:solidFill>
                  <a:srgbClr val="FF6820"/>
                </a:solidFill>
                <a:latin typeface="Arial Rounded MT Bold - 24"/>
              </a:rPr>
              <a:t>These </a:t>
            </a:r>
            <a:r>
              <a:rPr lang="en-US" dirty="0" smtClean="0">
                <a:solidFill>
                  <a:srgbClr val="FF6820"/>
                </a:solidFill>
                <a:latin typeface="Arial Rounded MT Bold - 24"/>
              </a:rPr>
              <a:t>are what Odyssey of the Mind Teams call  "Spontaneous Problems". The two you see here are  considered of the "Verbal" variety</a:t>
            </a:r>
            <a:r>
              <a:rPr lang="en-US" dirty="0" smtClean="0">
                <a:solidFill>
                  <a:srgbClr val="FF6820"/>
                </a:solidFill>
                <a:latin typeface="Arial Rounded MT Bold - 24"/>
              </a:rPr>
              <a:t>.</a:t>
            </a:r>
            <a:endParaRPr lang="en-US" dirty="0" smtClean="0">
              <a:solidFill>
                <a:srgbClr val="FF6820"/>
              </a:solidFill>
              <a:latin typeface="Arial Rounded MT Bold - 24"/>
            </a:endParaRPr>
          </a:p>
          <a:p>
            <a:pPr algn="ctr"/>
            <a:r>
              <a:rPr lang="en-US" dirty="0" smtClean="0">
                <a:solidFill>
                  <a:srgbClr val="4B0082"/>
                </a:solidFill>
                <a:latin typeface="Arial Rounded MT Bold - 24"/>
              </a:rPr>
              <a:t>Either </a:t>
            </a:r>
            <a:r>
              <a:rPr lang="en-US" dirty="0" smtClean="0">
                <a:solidFill>
                  <a:srgbClr val="4B0082"/>
                </a:solidFill>
                <a:latin typeface="Arial Rounded MT Bold - 24"/>
              </a:rPr>
              <a:t>on the board or on the paper provided, list as many  things as you can think of that fit the prompt. Enjoy!</a:t>
            </a:r>
            <a:endParaRPr lang="en-US" dirty="0">
              <a:solidFill>
                <a:srgbClr val="4B0082"/>
              </a:solidFill>
              <a:latin typeface="Arial Rounded MT Bold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622" y="6389876"/>
            <a:ext cx="6339659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500" b="1" dirty="0" smtClean="0">
                <a:solidFill>
                  <a:srgbClr val="0000FF"/>
                </a:solidFill>
                <a:latin typeface="Arial - 20"/>
              </a:rPr>
              <a:t>(There are examples of other spontaneous problems on each table.) </a:t>
            </a:r>
            <a:endParaRPr lang="en-US" sz="1500" b="1" dirty="0">
              <a:solidFill>
                <a:srgbClr val="0000FF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7047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algn="ctr"/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Odyssey of the Mind?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2788" y="2966503"/>
            <a:ext cx="7716838" cy="3250925"/>
          </a:xfrm>
        </p:spPr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Student Centered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Creative Problem Solving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Long Term Problems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Spontaneous Problems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Adults facilitate, but cannot give advice—only well placed questions!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Team Building</a:t>
            </a:r>
          </a:p>
          <a:p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21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8028832" cy="33886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800080"/>
                </a:solidFill>
                <a:latin typeface="Arial - 35"/>
              </a:rPr>
              <a:t>Each team will have up to 7 student members</a:t>
            </a:r>
            <a:r>
              <a:rPr lang="en-US" dirty="0">
                <a:solidFill>
                  <a:srgbClr val="000000"/>
                </a:solidFill>
                <a:latin typeface="Arial - 35"/>
              </a:rPr>
              <a:t>.</a:t>
            </a:r>
          </a:p>
          <a:p>
            <a:r>
              <a:rPr lang="en-US" dirty="0" smtClean="0">
                <a:solidFill>
                  <a:srgbClr val="FF6820"/>
                </a:solidFill>
                <a:latin typeface="Arial - 35"/>
              </a:rPr>
              <a:t>Both </a:t>
            </a:r>
            <a:r>
              <a:rPr lang="en-US" dirty="0">
                <a:solidFill>
                  <a:srgbClr val="FF6820"/>
                </a:solidFill>
                <a:latin typeface="Arial - 35"/>
              </a:rPr>
              <a:t>the student and the parent must agree to  make a commitment to the team.</a:t>
            </a:r>
          </a:p>
          <a:p>
            <a:r>
              <a:rPr lang="en-US" dirty="0" smtClean="0">
                <a:solidFill>
                  <a:srgbClr val="3CB371"/>
                </a:solidFill>
                <a:latin typeface="Arial - 35"/>
              </a:rPr>
              <a:t>The </a:t>
            </a:r>
            <a:r>
              <a:rPr lang="en-US" dirty="0">
                <a:solidFill>
                  <a:srgbClr val="3CB371"/>
                </a:solidFill>
                <a:latin typeface="Arial - 35"/>
              </a:rPr>
              <a:t>number of teams will depend on the  number of volunteer coaches.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- 35"/>
              </a:rPr>
              <a:t>Although </a:t>
            </a:r>
            <a:r>
              <a:rPr lang="en-US" dirty="0">
                <a:solidFill>
                  <a:srgbClr val="0000FF"/>
                </a:solidFill>
                <a:latin typeface="Arial - 35"/>
              </a:rPr>
              <a:t>Pleasant Union's PTA sponsors the  group as a whole, Odyssey is not a school  activity, so the team can meet wherever and  whenever it decides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9247" y="2965116"/>
            <a:ext cx="3657600" cy="26468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820"/>
                </a:solidFill>
                <a:latin typeface="Arial - 39"/>
              </a:rPr>
              <a:t>Time</a:t>
            </a:r>
          </a:p>
          <a:p>
            <a:r>
              <a:rPr lang="en-US" dirty="0">
                <a:solidFill>
                  <a:srgbClr val="FF6820"/>
                </a:solidFill>
                <a:latin typeface="Arial - 39"/>
              </a:rPr>
              <a:t>About once/week for 1 hour (Sept-Nov)</a:t>
            </a:r>
          </a:p>
          <a:p>
            <a:r>
              <a:rPr lang="en-US" dirty="0">
                <a:solidFill>
                  <a:srgbClr val="FF6820"/>
                </a:solidFill>
                <a:latin typeface="Arial - 39"/>
              </a:rPr>
              <a:t>Once or twice/week for 1 hour (Dec-Jan)</a:t>
            </a:r>
          </a:p>
          <a:p>
            <a:r>
              <a:rPr lang="en-US" dirty="0">
                <a:solidFill>
                  <a:srgbClr val="FF6820"/>
                </a:solidFill>
                <a:latin typeface="Arial - 39"/>
              </a:rPr>
              <a:t>As needed to prepare for March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294" y="2994652"/>
            <a:ext cx="3657600" cy="35624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CB371"/>
                </a:solidFill>
                <a:latin typeface="Arial - 35"/>
              </a:rPr>
              <a:t>Financial</a:t>
            </a:r>
          </a:p>
          <a:p>
            <a:r>
              <a:rPr lang="en-US" dirty="0">
                <a:solidFill>
                  <a:srgbClr val="3CB371"/>
                </a:solidFill>
                <a:latin typeface="Arial - 35"/>
              </a:rPr>
              <a:t>PTA will donate $135 for Group Membership</a:t>
            </a:r>
          </a:p>
          <a:p>
            <a:r>
              <a:rPr lang="en-US" dirty="0">
                <a:solidFill>
                  <a:srgbClr val="3CB371"/>
                </a:solidFill>
                <a:latin typeface="Arial - 35"/>
              </a:rPr>
              <a:t>Individual Teams will have to supply costs</a:t>
            </a:r>
          </a:p>
          <a:p>
            <a:r>
              <a:rPr lang="en-US" dirty="0">
                <a:solidFill>
                  <a:srgbClr val="3CB371"/>
                </a:solidFill>
                <a:latin typeface="Arial - 35"/>
              </a:rPr>
              <a:t> - Problem costs ($125-$145/team)</a:t>
            </a:r>
          </a:p>
          <a:p>
            <a:r>
              <a:rPr lang="en-US" dirty="0" smtClean="0">
                <a:solidFill>
                  <a:srgbClr val="3CB371"/>
                </a:solidFill>
                <a:latin typeface="Arial - 35"/>
              </a:rPr>
              <a:t> - Regional Costs (About $105/team)</a:t>
            </a:r>
            <a:endParaRPr lang="en-US" dirty="0">
              <a:solidFill>
                <a:srgbClr val="3CB371"/>
              </a:solidFill>
              <a:latin typeface="Arial - 35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03982" y="5272261"/>
            <a:ext cx="3947383" cy="143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4B0082"/>
                </a:solidFill>
                <a:latin typeface="Arial - 36"/>
              </a:rPr>
              <a:t>Effort</a:t>
            </a:r>
          </a:p>
          <a:p>
            <a:r>
              <a:rPr lang="en-US" dirty="0">
                <a:solidFill>
                  <a:srgbClr val="4B0082"/>
                </a:solidFill>
                <a:latin typeface="Arial - 36"/>
              </a:rPr>
              <a:t>Become a coach, asst. coach or support parent</a:t>
            </a:r>
          </a:p>
          <a:p>
            <a:r>
              <a:rPr lang="en-US" dirty="0">
                <a:solidFill>
                  <a:srgbClr val="4B0082"/>
                </a:solidFill>
                <a:latin typeface="Arial - 36"/>
              </a:rPr>
              <a:t>Every parent will have a role.</a:t>
            </a:r>
            <a:endParaRPr lang="en-US" dirty="0">
              <a:solidFill>
                <a:srgbClr val="4B0082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6657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54" y="694107"/>
            <a:ext cx="4503706" cy="5970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205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Volunteer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000090"/>
                </a:solidFill>
                <a:latin typeface="Calibri - 28"/>
              </a:rPr>
              <a:t>C</a:t>
            </a:r>
            <a:r>
              <a:rPr lang="en-US" b="1" dirty="0">
                <a:solidFill>
                  <a:srgbClr val="000090"/>
                </a:solidFill>
                <a:latin typeface="Calibri - 28"/>
              </a:rPr>
              <a:t>oach/Facilitator - at least 2 for each team 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Paperwork/Website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Rule Follower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Judge /Volunteer at the competition (one of each per team)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Assemble Spontaneous Problem Kits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Order/Assemble Materials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Fundraiser organizer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 Host Site (offer your home)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Contribute snack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Take kids to the Spontaneous </a:t>
            </a:r>
            <a:r>
              <a:rPr lang="en-US" b="1" dirty="0" smtClean="0">
                <a:solidFill>
                  <a:srgbClr val="000090"/>
                </a:solidFill>
                <a:latin typeface="Calibri - 28"/>
              </a:rPr>
              <a:t>Fair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 - 28"/>
              </a:rPr>
              <a:t>View webinar and share out information</a:t>
            </a:r>
            <a:endParaRPr lang="en-US" b="1" dirty="0">
              <a:solidFill>
                <a:srgbClr val="000090"/>
              </a:solidFill>
              <a:latin typeface="Calibri - 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2017-18Coach Timeline.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934"/>
          <a:stretch>
            <a:fillRect/>
          </a:stretch>
        </p:blipFill>
        <p:spPr>
          <a:xfrm>
            <a:off x="2008210" y="124191"/>
            <a:ext cx="4666135" cy="6554639"/>
          </a:xfrm>
        </p:spPr>
      </p:pic>
    </p:spTree>
    <p:extLst>
      <p:ext uri="{BB962C8B-B14F-4D97-AF65-F5344CB8AC3E}">
        <p14:creationId xmlns:p14="http://schemas.microsoft.com/office/powerpoint/2010/main" val="64144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 descr="2017-18Coach Time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934"/>
          <a:stretch>
            <a:fillRect/>
          </a:stretch>
        </p:blipFill>
        <p:spPr>
          <a:xfrm rot="685331">
            <a:off x="4509157" y="615671"/>
            <a:ext cx="4114251" cy="577939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</p:pic>
      <p:pic>
        <p:nvPicPr>
          <p:cNvPr id="5" name="Picture Placeholder 4" descr="2017-18Coach Timeline.pd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934"/>
          <a:stretch>
            <a:fillRect/>
          </a:stretch>
        </p:blipFill>
        <p:spPr>
          <a:xfrm rot="21416935">
            <a:off x="380513" y="374215"/>
            <a:ext cx="4243110" cy="5960405"/>
          </a:xfrm>
        </p:spPr>
      </p:pic>
    </p:spTree>
    <p:extLst>
      <p:ext uri="{BB962C8B-B14F-4D97-AF65-F5344CB8AC3E}">
        <p14:creationId xmlns:p14="http://schemas.microsoft.com/office/powerpoint/2010/main" val="296780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58</TotalTime>
  <Words>659</Words>
  <Application>Microsoft Macintosh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Sky</vt:lpstr>
      <vt:lpstr>Odyssey of the Mind</vt:lpstr>
      <vt:lpstr>Good Morning!</vt:lpstr>
      <vt:lpstr>What is  Odyssey of the Mind?</vt:lpstr>
      <vt:lpstr>Team Information</vt:lpstr>
      <vt:lpstr>Commitment</vt:lpstr>
      <vt:lpstr>PowerPoint Presentation</vt:lpstr>
      <vt:lpstr>Ways to Volunteer</vt:lpstr>
      <vt:lpstr>PowerPoint Presentation</vt:lpstr>
      <vt:lpstr>PowerPoint Presentation</vt:lpstr>
      <vt:lpstr>PowerPoint Presentation</vt:lpstr>
      <vt:lpstr>Ready to Commit?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Odyssey of the Mind</dc:title>
  <dc:creator>Pleasant Union AG</dc:creator>
  <cp:lastModifiedBy>Pleasant Union AG</cp:lastModifiedBy>
  <cp:revision>5</cp:revision>
  <dcterms:created xsi:type="dcterms:W3CDTF">2017-09-08T14:06:37Z</dcterms:created>
  <dcterms:modified xsi:type="dcterms:W3CDTF">2017-09-08T15:05:14Z</dcterms:modified>
</cp:coreProperties>
</file>