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21"/>
    <p:restoredTop sz="94541"/>
  </p:normalViewPr>
  <p:slideViewPr>
    <p:cSldViewPr snapToGrid="0" snapToObjects="1">
      <p:cViewPr varScale="1">
        <p:scale>
          <a:sx n="121" d="100"/>
          <a:sy n="121" d="100"/>
        </p:scale>
        <p:origin x="4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FF2596F8-94E1-234B-9D41-424D41307DA3}" type="datetimeFigureOut">
              <a:rPr lang="en-US" smtClean="0"/>
              <a:t>7/15/19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BCCD0D-152A-6245-8720-312DDDAB13CC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odysseyofthemind.com/downloads/a_creative_experience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Odyssey of the Mind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670" y="1357481"/>
            <a:ext cx="4411530" cy="49859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- 22"/>
              </a:rPr>
              <a:t>Eastern Region Coaches Training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Saturday, October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, 2019</a:t>
            </a:r>
            <a:endParaRPr lang="en-US" sz="1100" dirty="0" smtClean="0">
              <a:solidFill>
                <a:srgbClr val="000000"/>
              </a:solidFill>
              <a:latin typeface="Arial - 12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Tom Hansen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Tom.Hansen.OotM@gmail.com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2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ocation: Wake Tech CC</a:t>
            </a:r>
          </a:p>
          <a:p>
            <a:endParaRPr lang="en-US" sz="1100" b="1" dirty="0" smtClean="0">
              <a:solidFill>
                <a:srgbClr val="000000"/>
              </a:solidFill>
              <a:latin typeface="Arial - 12"/>
            </a:endParaRPr>
          </a:p>
          <a:p>
            <a:endParaRPr lang="en-US" sz="1100" b="1" dirty="0" smtClean="0">
              <a:solidFill>
                <a:srgbClr val="000000"/>
              </a:solidFill>
              <a:latin typeface="Arial - 1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2"/>
              </a:rPr>
              <a:t>Eastern Region Skills Fair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Saturday, November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, 2019</a:t>
            </a:r>
            <a:endParaRPr lang="en-US" sz="1100" dirty="0" smtClean="0">
              <a:solidFill>
                <a:srgbClr val="000000"/>
              </a:solidFill>
              <a:latin typeface="Arial - 12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Randy Burton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Tom.Hansen.OotM@gmail.com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2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ocation: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TBA</a:t>
            </a:r>
          </a:p>
          <a:p>
            <a:endParaRPr lang="en-US" sz="1100" dirty="0" smtClean="0">
              <a:solidFill>
                <a:srgbClr val="000000"/>
              </a:solidFill>
              <a:latin typeface="Arial - 12"/>
            </a:endParaRPr>
          </a:p>
          <a:p>
            <a:endParaRPr lang="en-US" sz="1100" dirty="0" smtClean="0">
              <a:solidFill>
                <a:srgbClr val="000000"/>
              </a:solidFill>
              <a:latin typeface="Arial - 12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2"/>
              </a:rPr>
              <a:t>Eastern Region Spontaneous Fair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Saturday, January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, 2020</a:t>
            </a:r>
            <a:endParaRPr lang="en-US" sz="1100" dirty="0" smtClean="0">
              <a:solidFill>
                <a:srgbClr val="000000"/>
              </a:solidFill>
              <a:latin typeface="Arial - 12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Christine Bonin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Tom.Hansen.OotM@gmail.com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2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2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2"/>
              </a:rPr>
              <a:t>ocation: </a:t>
            </a:r>
            <a:r>
              <a:rPr lang="en-US" sz="1100" dirty="0" smtClean="0">
                <a:solidFill>
                  <a:srgbClr val="000000"/>
                </a:solidFill>
                <a:latin typeface="Arial - 12"/>
              </a:rPr>
              <a:t>TBA</a:t>
            </a:r>
          </a:p>
          <a:p>
            <a:endParaRPr lang="en-US" sz="1000" dirty="0">
              <a:solidFill>
                <a:srgbClr val="000000"/>
              </a:solidFill>
              <a:latin typeface="Arial - 1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3330" y="1356284"/>
            <a:ext cx="4114682" cy="526297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Eastern Region Judges Training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Saturday, February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, 2020</a:t>
            </a:r>
            <a:endParaRPr lang="en-US" sz="1100" dirty="0" smtClean="0">
              <a:solidFill>
                <a:srgbClr val="000000"/>
              </a:solidFill>
              <a:latin typeface="Arial - 13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Tom Hansen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3"/>
              </a:rPr>
              <a:t>Tom.Hansen.OotM@gmail.com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3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3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ocation: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TBA</a:t>
            </a:r>
          </a:p>
          <a:p>
            <a:endParaRPr lang="en-US" sz="1100" dirty="0" smtClean="0">
              <a:solidFill>
                <a:srgbClr val="000000"/>
              </a:solidFill>
              <a:latin typeface="Arial - 13"/>
            </a:endParaRPr>
          </a:p>
          <a:p>
            <a:endParaRPr lang="en-US" sz="1100" dirty="0" smtClean="0">
              <a:solidFill>
                <a:srgbClr val="000000"/>
              </a:solidFill>
              <a:latin typeface="Arial - 13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Eastern Region Tournament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D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ate: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Saturday, March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7, 2020</a:t>
            </a:r>
            <a:endParaRPr lang="en-US" sz="1100" dirty="0" smtClean="0">
              <a:solidFill>
                <a:srgbClr val="000000"/>
              </a:solidFill>
              <a:latin typeface="Arial - 13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R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egion: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Eastern Region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ontact Name: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Tom Hansen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C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ontact Email: </a:t>
            </a:r>
            <a:r>
              <a:rPr lang="en-US" sz="1100" u="sng" dirty="0" err="1" smtClean="0">
                <a:solidFill>
                  <a:srgbClr val="0026E2"/>
                </a:solidFill>
                <a:latin typeface="Arial - 13"/>
              </a:rPr>
              <a:t>Tom.Hansen.OotM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W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ebsite: </a:t>
            </a:r>
            <a:r>
              <a:rPr lang="en-US" sz="1100" u="sng" dirty="0" smtClean="0">
                <a:solidFill>
                  <a:srgbClr val="0026E2"/>
                </a:solidFill>
                <a:latin typeface="Arial - 13"/>
              </a:rPr>
              <a:t>http://</a:t>
            </a:r>
            <a:r>
              <a:rPr lang="en-US" sz="1100" u="sng" dirty="0" err="1" smtClean="0">
                <a:solidFill>
                  <a:srgbClr val="0026E2"/>
                </a:solidFill>
                <a:latin typeface="Arial - 13"/>
              </a:rPr>
              <a:t>www.ncome.org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L</a:t>
            </a:r>
            <a:r>
              <a:rPr lang="en-US" sz="1100" b="1" dirty="0" smtClean="0">
                <a:solidFill>
                  <a:srgbClr val="000000"/>
                </a:solidFill>
                <a:latin typeface="Arial - 13"/>
              </a:rPr>
              <a:t>ocation: Wake Tech Community College</a:t>
            </a:r>
          </a:p>
          <a:p>
            <a:endParaRPr lang="en-US" sz="1100" b="1" dirty="0" smtClean="0">
              <a:solidFill>
                <a:srgbClr val="000000"/>
              </a:solidFill>
              <a:latin typeface="Arial - 13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State Tournament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 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DATE: Saturday,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April , 2020</a:t>
            </a:r>
            <a:endParaRPr lang="en-US" sz="1100" dirty="0" smtClean="0">
              <a:solidFill>
                <a:srgbClr val="000000"/>
              </a:solidFill>
              <a:latin typeface="Arial - 13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Location: East Carolina University</a:t>
            </a:r>
          </a:p>
          <a:p>
            <a:endParaRPr lang="en-US" sz="1100" dirty="0">
              <a:solidFill>
                <a:srgbClr val="000000"/>
              </a:solidFill>
              <a:latin typeface="Arial - 13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latin typeface="Arial - 23"/>
              </a:rPr>
              <a:t>World Finals</a:t>
            </a: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DATE: Saturday, May </a:t>
            </a:r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, 2020</a:t>
            </a:r>
            <a:endParaRPr lang="en-US" sz="1100" dirty="0" smtClean="0">
              <a:solidFill>
                <a:srgbClr val="000000"/>
              </a:solidFill>
              <a:latin typeface="Arial - 13"/>
            </a:endParaRPr>
          </a:p>
          <a:p>
            <a:r>
              <a:rPr lang="en-US" sz="1100" dirty="0" smtClean="0">
                <a:solidFill>
                  <a:srgbClr val="000000"/>
                </a:solidFill>
                <a:latin typeface="Arial - 13"/>
              </a:rPr>
              <a:t>Location: Michigan State University</a:t>
            </a:r>
          </a:p>
          <a:p>
            <a:endParaRPr lang="en-US" sz="1000" dirty="0" smtClean="0">
              <a:solidFill>
                <a:srgbClr val="000000"/>
              </a:solidFill>
              <a:latin typeface="Arial - 13"/>
            </a:endParaRPr>
          </a:p>
          <a:p>
            <a:endParaRPr lang="en-US" sz="1000" dirty="0" smtClean="0">
              <a:solidFill>
                <a:srgbClr val="000000"/>
              </a:solidFill>
              <a:latin typeface="Arial - 13"/>
            </a:endParaRPr>
          </a:p>
          <a:p>
            <a:endParaRPr lang="en-US" sz="1000" dirty="0">
              <a:solidFill>
                <a:srgbClr val="000000"/>
              </a:solidFill>
              <a:latin typeface="Arial - 13"/>
            </a:endParaRPr>
          </a:p>
        </p:txBody>
      </p:sp>
    </p:spTree>
    <p:extLst>
      <p:ext uri="{BB962C8B-B14F-4D97-AF65-F5344CB8AC3E}">
        <p14:creationId xmlns:p14="http://schemas.microsoft.com/office/powerpoint/2010/main" val="36847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Commit?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Work with your co-coach to build your team.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Connect with parents and ask for support in specific ways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Establish meeting times and plan first meeting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Establish norms and values amongst team members</a:t>
            </a:r>
          </a:p>
          <a:p>
            <a:r>
              <a:rPr lang="en-US" dirty="0">
                <a:solidFill>
                  <a:schemeClr val="tx2"/>
                </a:solidFill>
              </a:rPr>
              <a:t>Plan </a:t>
            </a:r>
            <a:r>
              <a:rPr lang="en-US" dirty="0" smtClean="0">
                <a:solidFill>
                  <a:schemeClr val="tx2"/>
                </a:solidFill>
              </a:rPr>
              <a:t>fundraiser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Begin working on Spontaneous Problems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 - 20"/>
              </a:rPr>
              <a:t>Welcome</a:t>
            </a:r>
            <a:r>
              <a:rPr lang="en-US" sz="3600" b="1" dirty="0" smtClean="0">
                <a:solidFill>
                  <a:srgbClr val="0000FF"/>
                </a:solidFill>
                <a:latin typeface="Arial - 20"/>
                <a:sym typeface="Wingdings"/>
              </a:rPr>
              <a:t> </a:t>
            </a:r>
            <a:endParaRPr lang="en-US" sz="3600" b="1" dirty="0" smtClean="0">
              <a:solidFill>
                <a:srgbClr val="0000FF"/>
              </a:solidFill>
              <a:latin typeface="Arial - 20"/>
            </a:endParaRPr>
          </a:p>
          <a:p>
            <a:r>
              <a:rPr lang="en-US" sz="3600" b="1" dirty="0" smtClean="0">
                <a:solidFill>
                  <a:srgbClr val="0000FF"/>
                </a:solidFill>
                <a:latin typeface="Arial - 20"/>
              </a:rPr>
              <a:t>Take some time to get to know each other and/or look over the examples of spontaneous </a:t>
            </a:r>
            <a:r>
              <a:rPr lang="en-US" sz="3600" b="1" dirty="0">
                <a:solidFill>
                  <a:srgbClr val="0000FF"/>
                </a:solidFill>
                <a:latin typeface="Arial - 20"/>
              </a:rPr>
              <a:t>problems </a:t>
            </a:r>
            <a:r>
              <a:rPr lang="en-US" sz="3600" b="1" dirty="0" smtClean="0">
                <a:solidFill>
                  <a:srgbClr val="0000FF"/>
                </a:solidFill>
                <a:latin typeface="Arial - 20"/>
              </a:rPr>
              <a:t>located on </a:t>
            </a:r>
            <a:r>
              <a:rPr lang="en-US" sz="3600" b="1" dirty="0">
                <a:solidFill>
                  <a:srgbClr val="0000FF"/>
                </a:solidFill>
                <a:latin typeface="Arial - 20"/>
              </a:rPr>
              <a:t>each </a:t>
            </a:r>
            <a:r>
              <a:rPr lang="en-US" sz="3600" b="1" dirty="0" smtClean="0">
                <a:solidFill>
                  <a:srgbClr val="0000FF"/>
                </a:solidFill>
                <a:latin typeface="Arial - 20"/>
              </a:rPr>
              <a:t>table.</a:t>
            </a:r>
            <a:endParaRPr lang="en-US" sz="3600" b="1" dirty="0">
              <a:solidFill>
                <a:srgbClr val="0000FF"/>
              </a:solidFill>
              <a:latin typeface="Arial - 20"/>
            </a:endParaRPr>
          </a:p>
        </p:txBody>
      </p:sp>
    </p:spTree>
    <p:extLst>
      <p:ext uri="{BB962C8B-B14F-4D97-AF65-F5344CB8AC3E}">
        <p14:creationId xmlns:p14="http://schemas.microsoft.com/office/powerpoint/2010/main" val="37047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8431212" cy="1447800"/>
          </a:xfrm>
        </p:spPr>
        <p:txBody>
          <a:bodyPr/>
          <a:lstStyle/>
          <a:p>
            <a:pPr algn="ctr"/>
            <a:r>
              <a:rPr lang="en-US" sz="4400" dirty="0" smtClean="0"/>
              <a:t>What is Odyssey of the Mind?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12788" y="2966503"/>
            <a:ext cx="7716838" cy="3891497"/>
          </a:xfrm>
        </p:spPr>
        <p:txBody>
          <a:bodyPr>
            <a:normAutofit fontScale="8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Student Centered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Creative Problem Solving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Long Term Problems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Spontaneous Problems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Adults facilitate, but cannot give advice—only well placed questions!</a:t>
            </a:r>
          </a:p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Team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</a:rPr>
              <a:t>Building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j-lt"/>
                <a:hlinkClick r:id="rId2"/>
              </a:rPr>
              <a:t>OM VIDEO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j-lt"/>
            </a:endParaRPr>
          </a:p>
          <a:p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72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8028832" cy="338865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800080"/>
                </a:solidFill>
                <a:latin typeface="Arial - 35"/>
              </a:rPr>
              <a:t>Each team will have up to 7 student members</a:t>
            </a:r>
            <a:r>
              <a:rPr lang="en-US" dirty="0">
                <a:solidFill>
                  <a:srgbClr val="000000"/>
                </a:solidFill>
                <a:latin typeface="Arial - 35"/>
              </a:rPr>
              <a:t>.</a:t>
            </a:r>
          </a:p>
          <a:p>
            <a:r>
              <a:rPr lang="en-US" dirty="0" smtClean="0">
                <a:solidFill>
                  <a:srgbClr val="FF6820"/>
                </a:solidFill>
                <a:latin typeface="Arial - 35"/>
              </a:rPr>
              <a:t>Both </a:t>
            </a:r>
            <a:r>
              <a:rPr lang="en-US" dirty="0">
                <a:solidFill>
                  <a:srgbClr val="FF6820"/>
                </a:solidFill>
                <a:latin typeface="Arial - 35"/>
              </a:rPr>
              <a:t>the student and the parent must agree to </a:t>
            </a:r>
            <a:r>
              <a:rPr lang="en-US" dirty="0" smtClean="0">
                <a:solidFill>
                  <a:srgbClr val="FF6820"/>
                </a:solidFill>
                <a:latin typeface="Arial - 35"/>
              </a:rPr>
              <a:t>make </a:t>
            </a:r>
            <a:r>
              <a:rPr lang="en-US" dirty="0">
                <a:solidFill>
                  <a:srgbClr val="FF6820"/>
                </a:solidFill>
                <a:latin typeface="Arial - 35"/>
              </a:rPr>
              <a:t>a commitment to the team.</a:t>
            </a:r>
          </a:p>
          <a:p>
            <a:r>
              <a:rPr lang="en-US" dirty="0" smtClean="0">
                <a:solidFill>
                  <a:srgbClr val="3CB371"/>
                </a:solidFill>
                <a:latin typeface="Arial - 35"/>
              </a:rPr>
              <a:t>The </a:t>
            </a:r>
            <a:r>
              <a:rPr lang="en-US" dirty="0">
                <a:solidFill>
                  <a:srgbClr val="3CB371"/>
                </a:solidFill>
                <a:latin typeface="Arial - 35"/>
              </a:rPr>
              <a:t>number of teams will depend on the </a:t>
            </a:r>
            <a:r>
              <a:rPr lang="en-US" dirty="0" smtClean="0">
                <a:solidFill>
                  <a:srgbClr val="3CB371"/>
                </a:solidFill>
                <a:latin typeface="Arial - 35"/>
              </a:rPr>
              <a:t>number </a:t>
            </a:r>
            <a:r>
              <a:rPr lang="en-US" dirty="0">
                <a:solidFill>
                  <a:srgbClr val="3CB371"/>
                </a:solidFill>
                <a:latin typeface="Arial - 35"/>
              </a:rPr>
              <a:t>of volunteer coaches.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- 35"/>
              </a:rPr>
              <a:t>Although </a:t>
            </a:r>
            <a:r>
              <a:rPr lang="en-US" dirty="0">
                <a:solidFill>
                  <a:srgbClr val="0000FF"/>
                </a:solidFill>
                <a:latin typeface="Arial - 35"/>
              </a:rPr>
              <a:t>Pleasant Union's PTA sponsors the </a:t>
            </a:r>
            <a:r>
              <a:rPr lang="en-US" dirty="0" smtClean="0">
                <a:solidFill>
                  <a:srgbClr val="0000FF"/>
                </a:solidFill>
                <a:latin typeface="Arial - 35"/>
              </a:rPr>
              <a:t>group </a:t>
            </a:r>
            <a:r>
              <a:rPr lang="en-US" dirty="0">
                <a:solidFill>
                  <a:srgbClr val="0000FF"/>
                </a:solidFill>
                <a:latin typeface="Arial - 35"/>
              </a:rPr>
              <a:t>as a whole, Odyssey is not a school </a:t>
            </a:r>
            <a:r>
              <a:rPr lang="en-US" dirty="0" smtClean="0">
                <a:solidFill>
                  <a:srgbClr val="0000FF"/>
                </a:solidFill>
                <a:latin typeface="Arial - 35"/>
              </a:rPr>
              <a:t>activity</a:t>
            </a:r>
            <a:r>
              <a:rPr lang="en-US" dirty="0">
                <a:solidFill>
                  <a:srgbClr val="0000FF"/>
                </a:solidFill>
                <a:latin typeface="Arial - 35"/>
              </a:rPr>
              <a:t>, so the team can meet wherever and </a:t>
            </a:r>
            <a:r>
              <a:rPr lang="en-US" dirty="0" smtClean="0">
                <a:solidFill>
                  <a:srgbClr val="0000FF"/>
                </a:solidFill>
                <a:latin typeface="Arial - 35"/>
              </a:rPr>
              <a:t>whenever </a:t>
            </a:r>
            <a:r>
              <a:rPr lang="en-US" dirty="0">
                <a:solidFill>
                  <a:srgbClr val="0000FF"/>
                </a:solidFill>
                <a:latin typeface="Arial - 35"/>
              </a:rPr>
              <a:t>it decides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99247" y="2965116"/>
            <a:ext cx="3657600" cy="26468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820"/>
                </a:solidFill>
                <a:latin typeface="Arial - 39"/>
              </a:rPr>
              <a:t>Time</a:t>
            </a:r>
          </a:p>
          <a:p>
            <a:r>
              <a:rPr lang="en-US" dirty="0">
                <a:solidFill>
                  <a:srgbClr val="FF6820"/>
                </a:solidFill>
                <a:latin typeface="Arial - 39"/>
              </a:rPr>
              <a:t>About once/week for 1 hour (Sept-Nov)</a:t>
            </a:r>
          </a:p>
          <a:p>
            <a:r>
              <a:rPr lang="en-US" dirty="0">
                <a:solidFill>
                  <a:srgbClr val="FF6820"/>
                </a:solidFill>
                <a:latin typeface="Arial - 39"/>
              </a:rPr>
              <a:t>Once or twice/week for 1 hour (Dec-Jan)</a:t>
            </a:r>
          </a:p>
          <a:p>
            <a:r>
              <a:rPr lang="en-US" dirty="0">
                <a:solidFill>
                  <a:srgbClr val="FF6820"/>
                </a:solidFill>
                <a:latin typeface="Arial - 39"/>
              </a:rPr>
              <a:t>As needed to prepare for March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51294" y="2994652"/>
            <a:ext cx="3657600" cy="35624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CB371"/>
                </a:solidFill>
                <a:latin typeface="Arial - 35"/>
              </a:rPr>
              <a:t>Financial</a:t>
            </a:r>
          </a:p>
          <a:p>
            <a:r>
              <a:rPr lang="en-US" dirty="0">
                <a:solidFill>
                  <a:srgbClr val="3CB371"/>
                </a:solidFill>
                <a:latin typeface="Arial - 35"/>
              </a:rPr>
              <a:t>PTA will donate $135 for Group Membership</a:t>
            </a:r>
          </a:p>
          <a:p>
            <a:r>
              <a:rPr lang="en-US" dirty="0">
                <a:solidFill>
                  <a:srgbClr val="3CB371"/>
                </a:solidFill>
                <a:latin typeface="Arial - 35"/>
              </a:rPr>
              <a:t>Individual Teams will have to supply costs</a:t>
            </a:r>
          </a:p>
          <a:p>
            <a:r>
              <a:rPr lang="en-US" dirty="0">
                <a:solidFill>
                  <a:srgbClr val="3CB371"/>
                </a:solidFill>
                <a:latin typeface="Arial - 35"/>
              </a:rPr>
              <a:t> - Problem costs ($125-$145/team)</a:t>
            </a:r>
          </a:p>
          <a:p>
            <a:r>
              <a:rPr lang="en-US" dirty="0" smtClean="0">
                <a:solidFill>
                  <a:srgbClr val="3CB371"/>
                </a:solidFill>
                <a:latin typeface="Arial - 35"/>
              </a:rPr>
              <a:t> - Regional Costs (About $105/team)</a:t>
            </a:r>
            <a:endParaRPr lang="en-US" dirty="0">
              <a:solidFill>
                <a:srgbClr val="3CB371"/>
              </a:solidFill>
              <a:latin typeface="Arial - 35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703982" y="5272261"/>
            <a:ext cx="3947383" cy="14325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2000"/>
              </a:spcAft>
              <a:buFontTx/>
              <a:buBlip>
                <a:blip r:embed="rId2"/>
              </a:buBlip>
              <a:defRPr sz="20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3182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96975" indent="-2825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92250" indent="-29527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7748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055813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344738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625725" indent="-288925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lang="en-US" sz="1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4B0082"/>
                </a:solidFill>
                <a:latin typeface="Arial - 36"/>
              </a:rPr>
              <a:t>Effort</a:t>
            </a:r>
          </a:p>
          <a:p>
            <a:r>
              <a:rPr lang="en-US" dirty="0">
                <a:solidFill>
                  <a:srgbClr val="4B0082"/>
                </a:solidFill>
                <a:latin typeface="Arial - 36"/>
              </a:rPr>
              <a:t>Become a coach, asst. coach or support parent</a:t>
            </a:r>
          </a:p>
          <a:p>
            <a:r>
              <a:rPr lang="en-US" dirty="0">
                <a:solidFill>
                  <a:srgbClr val="4B0082"/>
                </a:solidFill>
                <a:latin typeface="Arial - 36"/>
              </a:rPr>
              <a:t>Every parent will have a role.</a:t>
            </a:r>
          </a:p>
        </p:txBody>
      </p:sp>
    </p:spTree>
    <p:extLst>
      <p:ext uri="{BB962C8B-B14F-4D97-AF65-F5344CB8AC3E}">
        <p14:creationId xmlns:p14="http://schemas.microsoft.com/office/powerpoint/2010/main" val="3665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251" y="547161"/>
            <a:ext cx="4738010" cy="61315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05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Volunteer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000090"/>
                </a:solidFill>
                <a:latin typeface="Calibri - 28"/>
              </a:rPr>
              <a:t>C</a:t>
            </a:r>
            <a:r>
              <a:rPr lang="en-US" b="1" dirty="0">
                <a:solidFill>
                  <a:srgbClr val="000090"/>
                </a:solidFill>
                <a:latin typeface="Calibri - 28"/>
              </a:rPr>
              <a:t>oach/Facilitator - at least 2 for each team 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Paperwork/Website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Rule Follower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Judge /Volunteer at the competition (one of each per team)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Assemble Spontaneous Problem Kits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Order/Assemble Materials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Fundraiser organizer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 Host Site (offer your home)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Contribute snack</a:t>
            </a:r>
          </a:p>
          <a:p>
            <a:r>
              <a:rPr lang="en-US" b="1" dirty="0">
                <a:solidFill>
                  <a:srgbClr val="000090"/>
                </a:solidFill>
                <a:latin typeface="Calibri - 28"/>
              </a:rPr>
              <a:t>Take kids to the Spontaneous </a:t>
            </a:r>
            <a:r>
              <a:rPr lang="en-US" b="1" dirty="0" smtClean="0">
                <a:solidFill>
                  <a:srgbClr val="000090"/>
                </a:solidFill>
                <a:latin typeface="Calibri - 28"/>
              </a:rPr>
              <a:t>Fair</a:t>
            </a:r>
          </a:p>
          <a:p>
            <a:r>
              <a:rPr lang="en-US" b="1" dirty="0" smtClean="0">
                <a:solidFill>
                  <a:srgbClr val="000090"/>
                </a:solidFill>
                <a:latin typeface="Calibri - 28"/>
              </a:rPr>
              <a:t>View webinar and share out information</a:t>
            </a:r>
            <a:endParaRPr lang="en-US" b="1" dirty="0">
              <a:solidFill>
                <a:srgbClr val="000090"/>
              </a:solidFill>
              <a:latin typeface="Calibri - 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961" y="291548"/>
            <a:ext cx="4715666" cy="6102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14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331">
            <a:off x="4405885" y="696942"/>
            <a:ext cx="4237124" cy="548333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935">
            <a:off x="328997" y="545755"/>
            <a:ext cx="4292945" cy="5555575"/>
          </a:xfrm>
        </p:spPr>
      </p:pic>
    </p:spTree>
    <p:extLst>
      <p:ext uri="{BB962C8B-B14F-4D97-AF65-F5344CB8AC3E}">
        <p14:creationId xmlns:p14="http://schemas.microsoft.com/office/powerpoint/2010/main" val="29678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1473</TotalTime>
  <Words>486</Words>
  <Application>Microsoft Macintosh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 - 12</vt:lpstr>
      <vt:lpstr>Arial - 13</vt:lpstr>
      <vt:lpstr>Arial - 20</vt:lpstr>
      <vt:lpstr>Arial - 22</vt:lpstr>
      <vt:lpstr>Arial - 23</vt:lpstr>
      <vt:lpstr>Arial - 35</vt:lpstr>
      <vt:lpstr>Arial - 36</vt:lpstr>
      <vt:lpstr>Arial - 39</vt:lpstr>
      <vt:lpstr>Arial Rounded MT Bold</vt:lpstr>
      <vt:lpstr>Calibri - 28</vt:lpstr>
      <vt:lpstr>Wingdings</vt:lpstr>
      <vt:lpstr>Sky</vt:lpstr>
      <vt:lpstr>Odyssey of the Mind</vt:lpstr>
      <vt:lpstr>Good Morning!</vt:lpstr>
      <vt:lpstr>What is Odyssey of the Mind?</vt:lpstr>
      <vt:lpstr>Team Information</vt:lpstr>
      <vt:lpstr>Commitment</vt:lpstr>
      <vt:lpstr>PowerPoint Presentation</vt:lpstr>
      <vt:lpstr>Ways to Volunteer</vt:lpstr>
      <vt:lpstr>PowerPoint Presentation</vt:lpstr>
      <vt:lpstr>PowerPoint Presentation</vt:lpstr>
      <vt:lpstr>PowerPoint Presentation</vt:lpstr>
      <vt:lpstr>Ready to Commit?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Odyssey of the Mind</dc:title>
  <dc:creator>Pleasant Union AG</dc:creator>
  <cp:lastModifiedBy>Heather Shipley</cp:lastModifiedBy>
  <cp:revision>14</cp:revision>
  <dcterms:created xsi:type="dcterms:W3CDTF">2017-09-08T14:06:37Z</dcterms:created>
  <dcterms:modified xsi:type="dcterms:W3CDTF">2019-07-16T18:07:21Z</dcterms:modified>
</cp:coreProperties>
</file>